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2" r:id="rId3"/>
    <p:sldId id="265" r:id="rId4"/>
    <p:sldId id="264" r:id="rId5"/>
    <p:sldId id="267" r:id="rId6"/>
    <p:sldId id="263" r:id="rId7"/>
    <p:sldId id="268" r:id="rId8"/>
    <p:sldId id="266" r:id="rId9"/>
    <p:sldId id="272" r:id="rId10"/>
    <p:sldId id="269" r:id="rId11"/>
    <p:sldId id="280" r:id="rId12"/>
    <p:sldId id="271" r:id="rId13"/>
    <p:sldId id="261" r:id="rId14"/>
    <p:sldId id="279" r:id="rId15"/>
    <p:sldId id="275" r:id="rId16"/>
    <p:sldId id="273" r:id="rId17"/>
    <p:sldId id="260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3AAC-E360-4F4D-A10C-B835C8E2F9FC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1CCF-908D-4511-A899-1D73D58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r>
              <a:rPr lang="en-US" baseline="0" dirty="0" smtClean="0"/>
              <a:t> Matrix – currently on the drawing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1CCF-908D-4511-A899-1D73D58192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PEPFAR is</a:t>
            </a:r>
            <a:r>
              <a:rPr lang="en-US" baseline="0" dirty="0" smtClean="0"/>
              <a:t> not Transitioning out of countries – programming mix, spending levels, cross country ratios will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1CCF-908D-4511-A899-1D73D58192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emf"/><Relationship Id="rId3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emf"/><Relationship Id="rId3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1507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756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4958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300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06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9335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291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8342307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572409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5820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089794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068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4404137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4060072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6656591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41949318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1505357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Informal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b="12010"/>
          <a:stretch/>
        </p:blipFill>
        <p:spPr>
          <a:xfrm>
            <a:off x="0" y="0"/>
            <a:ext cx="6737740" cy="68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3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024B7-7F06-4DBE-9DD1-AE13A86B846F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6938189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10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6372232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219200"/>
            <a:ext cx="9144000" cy="460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C814-F7E9-4415-BA64-68C38A4EFC68}" type="datetime1">
              <a:rPr lang="en-US"/>
              <a:pPr>
                <a:defRPr/>
              </a:pPr>
              <a:t>7/25/18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DRAFT - DO NOT CIRCULATE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2ECD-4377-4E4F-9011-ADE13E758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3299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41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6660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5245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17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1276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24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5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pepfar.gov/countries/cop/sids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pepfar.gov/countries/cop/sids/index.htm" TargetMode="Externa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569" y="2422633"/>
            <a:ext cx="8698831" cy="1573072"/>
          </a:xfrm>
        </p:spPr>
        <p:txBody>
          <a:bodyPr/>
          <a:lstStyle/>
          <a:p>
            <a:r>
              <a:rPr lang="en-US" dirty="0" smtClean="0"/>
              <a:t>Sustainability: Challenges at an Inflection Point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40997" y="3995705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Michael Ruffner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|  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July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26, 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2018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385" y="3805910"/>
            <a:ext cx="5029200" cy="45719"/>
          </a:xfrm>
          <a:prstGeom prst="rect">
            <a:avLst/>
          </a:prstGeom>
          <a:solidFill>
            <a:srgbClr val="1758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know what we pay, but what does it cost?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2334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lower cost, more efficient system is a sustainable system</a:t>
            </a:r>
          </a:p>
          <a:p>
            <a:pPr marL="679450" lvl="1" indent="-342900"/>
            <a:r>
              <a:rPr lang="en-US" dirty="0" smtClean="0"/>
              <a:t>PEPFAR is focused on efficiency to continue gains against flat budget, but also to lower overall costs.</a:t>
            </a:r>
          </a:p>
          <a:p>
            <a:pPr marL="67945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Problem:  What are our actual activities?  What do those activities actually cost? What activities are correlated with outcomes?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Innovations:</a:t>
            </a:r>
          </a:p>
          <a:p>
            <a:pPr marL="679450" lvl="1" indent="-342900"/>
            <a:r>
              <a:rPr lang="en-US" dirty="0" smtClean="0"/>
              <a:t>Evolution of Expenditure Analysis</a:t>
            </a:r>
          </a:p>
          <a:p>
            <a:pPr marL="679450" lvl="1" indent="-342900"/>
            <a:r>
              <a:rPr lang="en-US" dirty="0" smtClean="0"/>
              <a:t>Assuring Fidelity of Work Plan to Strategy</a:t>
            </a:r>
          </a:p>
          <a:p>
            <a:pPr marL="679450" lvl="1" indent="-342900"/>
            <a:r>
              <a:rPr lang="en-US" dirty="0" smtClean="0"/>
              <a:t>Activity-Based Costing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6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Does PEPFAR Really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3685549" cy="793038"/>
          </a:xfrm>
        </p:spPr>
        <p:txBody>
          <a:bodyPr/>
          <a:lstStyle/>
          <a:p>
            <a:r>
              <a:rPr lang="en-US" dirty="0" smtClean="0"/>
              <a:t>What is Said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Care and Treatment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514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</a:rPr>
              <a:t>What is Heard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Direct Services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952994" y="4045492"/>
            <a:ext cx="3733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Really Happens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“Package of Activities”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Above Service Delivery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7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Aligning Budgets and Expenditures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4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387798"/>
          </a:xfrm>
        </p:spPr>
        <p:txBody>
          <a:bodyPr/>
          <a:lstStyle/>
          <a:p>
            <a:r>
              <a:rPr lang="en-US" sz="2800" dirty="0"/>
              <a:t>The Reality of Current </a:t>
            </a:r>
            <a:r>
              <a:rPr lang="en-US" sz="2800" i="1" u="sng" dirty="0"/>
              <a:t>Functional </a:t>
            </a:r>
            <a:r>
              <a:rPr lang="en-US" sz="2800" dirty="0"/>
              <a:t>Responsibilities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527426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Functionally, countries are already leading critical areas: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policy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management of the response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provide infrastructure and most of the manpower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contribution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underestimated and grossly underestimates importance of Domestic investment</a:t>
            </a: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assistance supports government through: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surveillance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health systems strengthening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capacity building and salary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4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2CFD33-5884-43E3-8BF6-7D6D3614E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15" y="76201"/>
            <a:ext cx="8768132" cy="584566"/>
          </a:xfrm>
        </p:spPr>
        <p:txBody>
          <a:bodyPr/>
          <a:lstStyle/>
          <a:p>
            <a:r>
              <a:rPr lang="en-US" sz="2800" dirty="0" smtClean="0"/>
              <a:t>Funding Local Organizations for Sustainable Epidemic Control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PEPFAR has been investing in indigenous </a:t>
            </a:r>
            <a:r>
              <a:rPr lang="en-US" sz="2000" dirty="0" smtClean="0"/>
              <a:t>organizations as a pathway </a:t>
            </a:r>
            <a:r>
              <a:rPr lang="en-US" sz="2000" dirty="0"/>
              <a:t>to </a:t>
            </a:r>
            <a:r>
              <a:rPr lang="en-US" sz="2000" dirty="0" smtClean="0"/>
              <a:t>sustainable </a:t>
            </a:r>
            <a:r>
              <a:rPr lang="en-US" sz="2000" dirty="0"/>
              <a:t>epidemic </a:t>
            </a:r>
            <a:r>
              <a:rPr lang="en-US" sz="2000" dirty="0" smtClean="0"/>
              <a:t>control; this approach will be accelerated, aiming for </a:t>
            </a:r>
            <a:r>
              <a:rPr lang="en-US" sz="2000" dirty="0" smtClean="0">
                <a:solidFill>
                  <a:srgbClr val="C00000"/>
                </a:solidFill>
              </a:rPr>
              <a:t>70% of funding to indigenous partners as primes </a:t>
            </a:r>
            <a:r>
              <a:rPr lang="en-US" sz="2000" dirty="0" smtClean="0">
                <a:solidFill>
                  <a:schemeClr val="tx1"/>
                </a:solidFill>
              </a:rPr>
              <a:t>across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 program </a:t>
            </a:r>
            <a:r>
              <a:rPr lang="en-US" sz="2000" dirty="0" smtClean="0"/>
              <a:t>by the end of FY 2020.</a:t>
            </a:r>
          </a:p>
          <a:p>
            <a:pPr marL="920750" lvl="2" indent="-342900"/>
            <a:r>
              <a:rPr lang="en-US" sz="2000" dirty="0" smtClean="0"/>
              <a:t>Indigenous partners can be governmental or non-governmental, including community-based organizations, universities, among others</a:t>
            </a:r>
          </a:p>
          <a:p>
            <a:pPr lvl="2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Key components of PEPFAR’s approach to sustainability include: </a:t>
            </a:r>
          </a:p>
          <a:p>
            <a:pPr marL="920750" lvl="2" indent="-342900"/>
            <a:r>
              <a:rPr lang="en-US" sz="2000" dirty="0"/>
              <a:t>Engaging community-led civil society organizations as partners in the delivery of health services to reach underserved and marginalized communities</a:t>
            </a:r>
          </a:p>
          <a:p>
            <a:pPr marL="920750" lvl="2" indent="-342900"/>
            <a:endParaRPr lang="en-US" sz="2000" dirty="0"/>
          </a:p>
          <a:p>
            <a:pPr marL="920750" lvl="2" indent="-342900"/>
            <a:r>
              <a:rPr lang="en-US" sz="2000" dirty="0"/>
              <a:t>Promotion </a:t>
            </a:r>
            <a:r>
              <a:rPr lang="en-US" sz="2000" dirty="0" smtClean="0"/>
              <a:t>of systems </a:t>
            </a:r>
            <a:r>
              <a:rPr lang="en-US" sz="2000" dirty="0"/>
              <a:t>that support funding and engagement of civil society organizations (CSOs) </a:t>
            </a:r>
            <a:r>
              <a:rPr lang="en-US" sz="2000" dirty="0" smtClean="0"/>
              <a:t>and that reduce donor dependence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440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Look to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PEPFAR Spending will Change Over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24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671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0" y="1447800"/>
            <a:ext cx="207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really understand how result is achieved,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36876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Programming changes,</a:t>
            </a:r>
          </a:p>
          <a:p>
            <a:r>
              <a:rPr lang="en-US" dirty="0" smtClean="0"/>
              <a:t>Transfer Responsibility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744009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State is Clear,</a:t>
            </a:r>
          </a:p>
          <a:p>
            <a:r>
              <a:rPr lang="en-US" dirty="0" smtClean="0"/>
              <a:t>Reality is Messy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57800" y="958048"/>
            <a:ext cx="3533149" cy="276383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i="1" dirty="0" smtClean="0"/>
              <a:t>Commodities will increase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i="1" dirty="0" smtClean="0"/>
              <a:t>VMMC will decrease over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i="1" dirty="0" smtClean="0"/>
              <a:t>HTS will decrease over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i="1" dirty="0" smtClean="0"/>
              <a:t>HSS will decrease over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i="1" dirty="0" smtClean="0"/>
              <a:t>Training, TA and Mentoring will decrease </a:t>
            </a:r>
            <a:r>
              <a:rPr lang="en-US" sz="1800" i="1" smtClean="0"/>
              <a:t>over time</a:t>
            </a:r>
            <a:endParaRPr lang="en-US" sz="1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 smtClean="0"/>
              <a:t>What’s left?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 smtClean="0"/>
              <a:t>What happens if we reduce it?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55131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43198"/>
          </a:xfrm>
        </p:spPr>
        <p:txBody>
          <a:bodyPr/>
          <a:lstStyle/>
          <a:p>
            <a:r>
              <a:rPr lang="ja-JP" altLang="en-US" dirty="0"/>
              <a:t>“</a:t>
            </a:r>
            <a:r>
              <a:rPr lang="en-US" altLang="ja-JP" dirty="0"/>
              <a:t>The First Law of Health Economics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525588"/>
            <a:ext cx="4498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97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Long Term Financing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6299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scale health insurance/coverage takes a long time to set up and mature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untapped ability and willingness to pay – public, private and individual levels</a:t>
            </a:r>
          </a:p>
          <a:p>
            <a:pPr marL="679450" lvl="1" indent="-342900"/>
            <a:r>
              <a:rPr lang="en-US" dirty="0" smtClean="0"/>
              <a:t>PEPFAR is stepping up SHI, Private Sector, Demand Side</a:t>
            </a:r>
          </a:p>
          <a:p>
            <a:pPr marL="679450" lvl="1" indent="-342900"/>
            <a:endParaRPr lang="en-US" dirty="0"/>
          </a:p>
          <a:p>
            <a:pPr lvl="1" indent="0">
              <a:buNone/>
            </a:pPr>
            <a:r>
              <a:rPr lang="en-US" b="1" dirty="0" smtClean="0"/>
              <a:t>A comprehensive, fully domestically financed response is not possible immediately after epidemic control</a:t>
            </a:r>
          </a:p>
          <a:p>
            <a:pPr lvl="1" indent="0">
              <a:buNone/>
            </a:pPr>
            <a:r>
              <a:rPr lang="en-US" dirty="0"/>
              <a:t>	</a:t>
            </a:r>
            <a:r>
              <a:rPr lang="en-US" dirty="0" smtClean="0"/>
              <a:t>-- A continuing donor role is </a:t>
            </a:r>
            <a:r>
              <a:rPr lang="en-US" u="sng" dirty="0" smtClean="0"/>
              <a:t>necessary</a:t>
            </a:r>
            <a:r>
              <a:rPr lang="en-US" dirty="0"/>
              <a:t> </a:t>
            </a:r>
            <a:endParaRPr lang="en-US" dirty="0" smtClean="0"/>
          </a:p>
          <a:p>
            <a:pPr marL="3314700" lvl="6" indent="-342900"/>
            <a:r>
              <a:rPr lang="en-US" dirty="0" smtClean="0"/>
              <a:t>Public Goods (</a:t>
            </a:r>
            <a:r>
              <a:rPr lang="en-US" dirty="0" err="1" smtClean="0"/>
              <a:t>eg</a:t>
            </a:r>
            <a:r>
              <a:rPr lang="en-US" dirty="0" smtClean="0"/>
              <a:t> disease surveillance)</a:t>
            </a:r>
          </a:p>
          <a:p>
            <a:pPr marL="3314700" lvl="6" indent="-342900"/>
            <a:r>
              <a:rPr lang="en-US" dirty="0" smtClean="0"/>
              <a:t>Comparative Advantage (pooled procurement)</a:t>
            </a:r>
          </a:p>
          <a:p>
            <a:pPr marL="3314700" lvl="6" indent="-342900"/>
            <a:r>
              <a:rPr lang="en-US" dirty="0" smtClean="0"/>
              <a:t>Key Populations</a:t>
            </a:r>
          </a:p>
          <a:p>
            <a:pPr marL="3314700" lvl="6" indent="-342900"/>
            <a:r>
              <a:rPr lang="en-US" dirty="0" smtClean="0"/>
              <a:t>Finishing Health Systems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7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for the Future: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Sustainable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Through More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Control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Shared Responsibilities</a:t>
            </a:r>
            <a:r>
              <a:rPr lang="en-US" sz="2800" b="1" u="sng" dirty="0">
                <a:solidFill>
                  <a:prstClr val="black"/>
                </a:solidFill>
              </a:rPr>
              <a:t/>
            </a:r>
            <a:br>
              <a:rPr lang="en-US" sz="2800" b="1" u="sng" dirty="0">
                <a:solidFill>
                  <a:prstClr val="black"/>
                </a:solidFill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76CCC-73C8-42B9-8507-5DFC37B98E9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413" y="1659991"/>
            <a:ext cx="8994587" cy="478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all direct services from international to domestic IPs aligned with countries’ sustainability vision</a:t>
            </a:r>
            <a:endParaRPr lang="en-US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Routinize resource alignment efforts </a:t>
            </a: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costs and ensure long-term sustainability through, e.g., activity-based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enhance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governments’ ability to manage the response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align functions into existing government systems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leverage government personnel and infrastructure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systems improvements for long-term sustainability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support for critical functions such as technical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assistance,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surveillance, and commodities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it should cost not what we are spending</a:t>
            </a:r>
          </a:p>
        </p:txBody>
      </p:sp>
    </p:spTree>
    <p:extLst>
      <p:ext uri="{BB962C8B-B14F-4D97-AF65-F5344CB8AC3E}">
        <p14:creationId xmlns:p14="http://schemas.microsoft.com/office/powerpoint/2010/main" val="268944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Starting at the 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Our work is far from done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98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PEPFAR Sustainability Position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943349" cy="171431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https://www.pepfar.gov/about/agendas/sustainability/index.htm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Describes Elements of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Lays out Short, Intermediate and Long term Plan of Action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74146"/>
            <a:ext cx="3429000" cy="33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2763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8" y="2180948"/>
            <a:ext cx="2936831" cy="26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90800" y="4495800"/>
            <a:ext cx="457200" cy="4101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58000" y="4724400"/>
            <a:ext cx="4572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4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Sustainability Index and Dashboard (SID)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7930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https://www.pepfar.gov/countries/cop/sids/index.htm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17" y="4572000"/>
            <a:ext cx="7797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SID: Describes the Steady State, Focuses on Form </a:t>
            </a:r>
            <a:r>
              <a:rPr lang="en-US" i="1" dirty="0" smtClean="0"/>
              <a:t>and</a:t>
            </a:r>
            <a:r>
              <a:rPr lang="en-US" dirty="0" smtClean="0"/>
              <a:t> Functionality, </a:t>
            </a:r>
          </a:p>
          <a:p>
            <a:r>
              <a:rPr lang="en-US" dirty="0"/>
              <a:t>	</a:t>
            </a:r>
            <a:r>
              <a:rPr lang="en-US" dirty="0" smtClean="0"/>
              <a:t>Charts Progress, Takes a Systems approach</a:t>
            </a:r>
          </a:p>
          <a:p>
            <a:endParaRPr lang="en-US" dirty="0" smtClean="0"/>
          </a:p>
          <a:p>
            <a:r>
              <a:rPr lang="en-US" dirty="0" smtClean="0"/>
              <a:t>The SID is NOT decisional, does NOT dictate investment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1217"/>
            <a:ext cx="4419600" cy="31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0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Focused Effort on SID Results in 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724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Sustainability is Hard-Wired into Policy, Process, Strategy and Budget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96867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94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 and Initial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4987664" cy="3253988"/>
          </a:xfrm>
        </p:spPr>
        <p:txBody>
          <a:bodyPr/>
          <a:lstStyle/>
          <a:p>
            <a:r>
              <a:rPr lang="en-US" dirty="0" smtClean="0"/>
              <a:t>Epidemic Control is a Precondition of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43198"/>
          </a:xfrm>
        </p:spPr>
        <p:txBody>
          <a:bodyPr/>
          <a:lstStyle/>
          <a:p>
            <a:r>
              <a:rPr lang="en-US" dirty="0" smtClean="0"/>
              <a:t>How to Bring the Future into Annual 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5218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Sustainability and Systems-Building take multiple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SID only describes the end point, not the steps on the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“Table 6” is the mechanism to make systems investments equal to annual targets</a:t>
            </a:r>
          </a:p>
          <a:p>
            <a:pPr marL="679450" lvl="1" indent="-342900"/>
            <a:r>
              <a:rPr lang="en-US" dirty="0" smtClean="0"/>
              <a:t>Describe outcome</a:t>
            </a:r>
          </a:p>
          <a:p>
            <a:pPr marL="679450" lvl="1" indent="-342900"/>
            <a:r>
              <a:rPr lang="en-US" dirty="0" smtClean="0"/>
              <a:t>Create timeline to completion</a:t>
            </a:r>
          </a:p>
          <a:p>
            <a:pPr marL="679450" lvl="1" indent="-342900"/>
            <a:r>
              <a:rPr lang="en-US" dirty="0" smtClean="0"/>
              <a:t>Validate Baseline</a:t>
            </a:r>
          </a:p>
          <a:p>
            <a:pPr marL="679450" lvl="1" indent="-342900"/>
            <a:r>
              <a:rPr lang="en-US" dirty="0" smtClean="0"/>
              <a:t>Set annual benchmarks</a:t>
            </a:r>
          </a:p>
          <a:p>
            <a:pPr marL="679450" lvl="1" indent="-342900"/>
            <a:r>
              <a:rPr lang="en-US" dirty="0" smtClean="0"/>
              <a:t>Correlate to SID and monitor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Systems strengthening is a time limited investment</a:t>
            </a:r>
          </a:p>
          <a:p>
            <a:pPr marL="679450" lvl="1" indent="-342900"/>
            <a:r>
              <a:rPr lang="en-US" dirty="0" smtClean="0"/>
              <a:t>What is good enough?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Table 6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939"/>
            <a:ext cx="9144000" cy="37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0323"/>
      </p:ext>
    </p:extLst>
  </p:cSld>
  <p:clrMapOvr>
    <a:masterClrMapping/>
  </p:clrMapOvr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776</Words>
  <Application>Microsoft Macintosh PowerPoint</Application>
  <PresentationFormat>On-screen Show (4:3)</PresentationFormat>
  <Paragraphs>111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PEPFAR Theme</vt:lpstr>
      <vt:lpstr>Sustainability: Challenges at an Inflection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 for the Future:  Sustainable Programs Through More Local Control and Shared Responsibilities </vt:lpstr>
      <vt:lpstr>Thank You</vt:lpstr>
    </vt:vector>
  </TitlesOfParts>
  <Company>U S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RuffnerME</dc:creator>
  <cp:lastModifiedBy>Chris Hart</cp:lastModifiedBy>
  <cp:revision>34</cp:revision>
  <dcterms:created xsi:type="dcterms:W3CDTF">2018-07-03T18:54:52Z</dcterms:created>
  <dcterms:modified xsi:type="dcterms:W3CDTF">2018-07-25T08:12:01Z</dcterms:modified>
</cp:coreProperties>
</file>